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73" r:id="rId3"/>
  </p:sldMasterIdLst>
  <p:notesMasterIdLst>
    <p:notesMasterId r:id="rId21"/>
  </p:notesMasterIdLst>
  <p:handoutMasterIdLst>
    <p:handoutMasterId r:id="rId22"/>
  </p:handoutMasterIdLst>
  <p:sldIdLst>
    <p:sldId id="256" r:id="rId4"/>
    <p:sldId id="278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us cristea" initials="Mc" lastIdx="1" clrIdx="0">
    <p:extLst>
      <p:ext uri="{19B8F6BF-5375-455C-9EA6-DF929625EA0E}">
        <p15:presenceInfo xmlns:p15="http://schemas.microsoft.com/office/powerpoint/2012/main" userId="f8c8c2e226324199" providerId="Windows Live"/>
      </p:ext>
    </p:extLst>
  </p:cmAuthor>
  <p:cmAuthor id="2" name="Neagu Ionut" initials="NI" lastIdx="1" clrIdx="1">
    <p:extLst>
      <p:ext uri="{19B8F6BF-5375-455C-9EA6-DF929625EA0E}">
        <p15:presenceInfo xmlns:p15="http://schemas.microsoft.com/office/powerpoint/2012/main" userId="Neagu Ionu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E94"/>
    <a:srgbClr val="483B21"/>
    <a:srgbClr val="777872"/>
    <a:srgbClr val="7A736D"/>
    <a:srgbClr val="FF7F66"/>
    <a:srgbClr val="43B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05FA1-609B-4DA5-8CA5-2D41AC856DF5}" type="datetimeFigureOut">
              <a:rPr lang="en-GB" smtClean="0"/>
              <a:t>08/10/2016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766D6-E3E5-4319-8E76-ADD67B98FAA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841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71E1C-8609-4FBA-8818-7B179398F8FB}" type="datetimeFigureOut">
              <a:rPr lang="en-GB" smtClean="0"/>
              <a:t>08/10/2016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FC9DD-1A0B-49FF-A0F9-9087DC5BD29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70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FC9DD-1A0B-49FF-A0F9-9087DC5BD29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69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90073D-41D2-45B8-80C4-77B333D9993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26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50E3C0-AEAC-4432-986E-81B0CAB91F51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9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4F32E-5EF0-4203-92D0-390681E0CD42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074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908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90073D-41D2-45B8-80C4-77B333D9993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289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E71575-8787-4ED0-B5CE-BC6FC23E3B49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400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849B44-78D5-4509-939D-F696AA51DF0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461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D2D8F-C4C7-43BC-863E-D2529AAB9D4B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3003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04D47-9BF0-4D41-8801-DFE0633F88CF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347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BBB1E-6153-4808-A12E-E466834F3C7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382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D0514-0FC3-4FEF-91D3-D76A8C2B5A88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68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E71575-8787-4ED0-B5CE-BC6FC23E3B49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9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BB0E5E-2A86-4281-9617-A380AEAE2336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073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A2C2E4-9B08-498F-B26F-3ADC5037C04E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689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50E3C0-AEAC-4432-986E-81B0CAB91F51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86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4F32E-5EF0-4203-92D0-390681E0CD42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352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66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090073D-41D2-45B8-80C4-77B333D9993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519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E71575-8787-4ED0-B5CE-BC6FC23E3B49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440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849B44-78D5-4509-939D-F696AA51DF0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516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D2D8F-C4C7-43BC-863E-D2529AAB9D4B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400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04D47-9BF0-4D41-8801-DFE0633F88CF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12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849B44-78D5-4509-939D-F696AA51DF0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134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BBB1E-6153-4808-A12E-E466834F3C7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9020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D0514-0FC3-4FEF-91D3-D76A8C2B5A88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751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BB0E5E-2A86-4281-9617-A380AEAE2336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46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A2C2E4-9B08-498F-B26F-3ADC5037C04E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435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50E3C0-AEAC-4432-986E-81B0CAB91F51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21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24F32E-5EF0-4203-92D0-390681E0CD42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550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9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FD2D8F-C4C7-43BC-863E-D2529AAB9D4B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9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04D47-9BF0-4D41-8801-DFE0633F88CF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18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1448"/>
            <a:ext cx="12192000" cy="8092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BBB1E-6153-4808-A12E-E466834F3C73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58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6D0514-0FC3-4FEF-91D3-D76A8C2B5A88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96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BB0E5E-2A86-4281-9617-A380AEAE2336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96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A2C2E4-9B08-498F-B26F-3ADC5037C04E}" type="datetime1">
              <a:rPr lang="en-GB" smtClean="0"/>
              <a:t>08/10/2016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0103C-82B1-40E6-9A9F-EDCFD605FE9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68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783" y="365124"/>
            <a:ext cx="673163" cy="69611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509330"/>
            <a:ext cx="12192000" cy="348671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82378"/>
          </a:xfrm>
          <a:prstGeom prst="rect">
            <a:avLst/>
          </a:prstGeom>
          <a:solidFill>
            <a:srgbClr val="1A6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19"/>
          <a:stretch/>
        </p:blipFill>
        <p:spPr>
          <a:xfrm>
            <a:off x="1260992" y="6466540"/>
            <a:ext cx="9254836" cy="39146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58218" y="6547830"/>
            <a:ext cx="111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Bucharest, 2016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539597" y="6547830"/>
            <a:ext cx="842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43B6E0"/>
                </a:solidFill>
              </a:rPr>
              <a:t>#WCBUC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57338" y="6556067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#</a:t>
            </a:r>
            <a:r>
              <a:rPr lang="en-GB" sz="1100" dirty="0"/>
              <a:t> </a:t>
            </a:r>
            <a:fld id="{982BEC09-D4D9-45A7-AAEB-079E2940F6B0}" type="slidenum">
              <a:rPr lang="en-GB" sz="1100" smtClean="0">
                <a:solidFill>
                  <a:schemeClr val="bg1"/>
                </a:solidFill>
              </a:rPr>
              <a:t>‹#›</a:t>
            </a:fld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0" y="5211696"/>
            <a:ext cx="635841" cy="6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509330"/>
            <a:ext cx="12192000" cy="348671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82378"/>
          </a:xfrm>
          <a:prstGeom prst="rect">
            <a:avLst/>
          </a:prstGeom>
          <a:solidFill>
            <a:srgbClr val="1A6E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19"/>
          <a:stretch/>
        </p:blipFill>
        <p:spPr>
          <a:xfrm>
            <a:off x="1260992" y="6466540"/>
            <a:ext cx="9254836" cy="39146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58218" y="6547830"/>
            <a:ext cx="111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Bucharest, 2016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539597" y="6547830"/>
            <a:ext cx="842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43B6E0"/>
                </a:solidFill>
              </a:rPr>
              <a:t>#WCBUC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57338" y="6556067"/>
            <a:ext cx="453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#</a:t>
            </a:r>
            <a:r>
              <a:rPr lang="en-GB" sz="1100" dirty="0"/>
              <a:t> </a:t>
            </a:r>
            <a:fld id="{982BEC09-D4D9-45A7-AAEB-079E2940F6B0}" type="slidenum">
              <a:rPr lang="en-GB" sz="1100" smtClean="0">
                <a:solidFill>
                  <a:schemeClr val="bg1"/>
                </a:solidFill>
              </a:rPr>
              <a:t>‹#›</a:t>
            </a:fld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65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5135" y="2274838"/>
            <a:ext cx="9695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A6E94"/>
                </a:solidFill>
              </a:rPr>
              <a:t>Professional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</a:rPr>
              <a:t>tools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1A6E94"/>
                </a:solidFill>
              </a:rPr>
              <a:t>and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</a:rPr>
              <a:t>workflows</a:t>
            </a:r>
          </a:p>
          <a:p>
            <a:pPr algn="ctr"/>
            <a:r>
              <a:rPr lang="en-US" sz="4800" b="1" dirty="0"/>
              <a:t> </a:t>
            </a:r>
            <a:r>
              <a:rPr lang="en-US" sz="4800" b="1" dirty="0">
                <a:solidFill>
                  <a:srgbClr val="1A6E94"/>
                </a:solidFill>
              </a:rPr>
              <a:t>for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bg2">
                    <a:lumMod val="50000"/>
                  </a:schemeClr>
                </a:solidFill>
              </a:rPr>
              <a:t>theme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rgbClr val="1A6E94"/>
                </a:solidFill>
              </a:rPr>
              <a:t>development</a:t>
            </a:r>
            <a:r>
              <a:rPr lang="en-US" sz="4800" b="1" dirty="0"/>
              <a:t> </a:t>
            </a:r>
          </a:p>
          <a:p>
            <a:pPr algn="ctr"/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94370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422819" y="294532"/>
            <a:ext cx="706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1A6E94"/>
                </a:solidFill>
                <a:latin typeface="+mj-lt"/>
              </a:rPr>
              <a:t>Build workflows</a:t>
            </a:r>
            <a:endParaRPr lang="en-GB" sz="5400" b="1" dirty="0">
              <a:latin typeface="+mj-lt"/>
            </a:endParaRPr>
          </a:p>
        </p:txBody>
      </p:sp>
      <p:sp>
        <p:nvSpPr>
          <p:cNvPr id="5" name="CasetăText 4"/>
          <p:cNvSpPr txBox="1"/>
          <p:nvPr/>
        </p:nvSpPr>
        <p:spPr>
          <a:xfrm>
            <a:off x="422820" y="1626322"/>
            <a:ext cx="578696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1A6E94"/>
                </a:solidFill>
              </a:rPr>
              <a:t>Task definition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1A6E94"/>
                </a:solidFill>
              </a:rPr>
              <a:t>Group tasks for each type of 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1A6E94"/>
                </a:solidFill>
              </a:rPr>
              <a:t>Code check specific tasks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800" dirty="0">
              <a:solidFill>
                <a:srgbClr val="1A6E9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789" y="1520396"/>
            <a:ext cx="52768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9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7"/>
          <p:cNvSpPr txBox="1"/>
          <p:nvPr/>
        </p:nvSpPr>
        <p:spPr>
          <a:xfrm>
            <a:off x="1485056" y="311007"/>
            <a:ext cx="9682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1A6E94"/>
                </a:solidFill>
                <a:latin typeface="+mj-lt"/>
              </a:rPr>
              <a:t>Tasks specific configuration files</a:t>
            </a:r>
            <a:endParaRPr lang="en-GB" sz="4400" b="1" dirty="0">
              <a:latin typeface="+mj-lt"/>
            </a:endParaRPr>
          </a:p>
        </p:txBody>
      </p:sp>
      <p:sp>
        <p:nvSpPr>
          <p:cNvPr id="5" name="CasetăText 4"/>
          <p:cNvSpPr txBox="1"/>
          <p:nvPr/>
        </p:nvSpPr>
        <p:spPr>
          <a:xfrm>
            <a:off x="1193683" y="2241150"/>
            <a:ext cx="107014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1A6E94"/>
                </a:solidFill>
              </a:rPr>
              <a:t>.</a:t>
            </a:r>
            <a:r>
              <a:rPr lang="en-AU" sz="2800" dirty="0" err="1">
                <a:solidFill>
                  <a:srgbClr val="1A6E94"/>
                </a:solidFill>
              </a:rPr>
              <a:t>jshintrc</a:t>
            </a:r>
            <a:r>
              <a:rPr lang="en-AU" sz="2800" dirty="0">
                <a:solidFill>
                  <a:srgbClr val="1A6E94"/>
                </a:solidFill>
              </a:rPr>
              <a:t> - </a:t>
            </a:r>
            <a:r>
              <a:rPr lang="en-AU" sz="2800" dirty="0" err="1">
                <a:solidFill>
                  <a:srgbClr val="1A6E94"/>
                </a:solidFill>
              </a:rPr>
              <a:t>jshint</a:t>
            </a:r>
            <a:r>
              <a:rPr lang="en-AU" sz="2800" dirty="0">
                <a:solidFill>
                  <a:srgbClr val="1A6E94"/>
                </a:solidFill>
              </a:rPr>
              <a:t> ruleset </a:t>
            </a:r>
            <a:r>
              <a:rPr lang="en-AU" sz="2800">
                <a:solidFill>
                  <a:srgbClr val="1A6E94"/>
                </a:solidFill>
              </a:rPr>
              <a:t>( </a:t>
            </a:r>
            <a:r>
              <a:rPr lang="en-AU" sz="2800" smtClean="0">
                <a:solidFill>
                  <a:srgbClr val="1A6E94"/>
                </a:solidFill>
              </a:rPr>
              <a:t>WordPress </a:t>
            </a:r>
            <a:r>
              <a:rPr lang="en-AU" sz="2800" dirty="0">
                <a:solidFill>
                  <a:srgbClr val="1A6E94"/>
                </a:solidFill>
              </a:rPr>
              <a:t>standards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1A6E94"/>
                </a:solidFill>
              </a:rPr>
              <a:t>phpcs.xml - </a:t>
            </a:r>
            <a:r>
              <a:rPr lang="en-AU" sz="2800" dirty="0" err="1">
                <a:solidFill>
                  <a:srgbClr val="1A6E94"/>
                </a:solidFill>
              </a:rPr>
              <a:t>phpcs</a:t>
            </a:r>
            <a:r>
              <a:rPr lang="en-AU" sz="2800" dirty="0">
                <a:solidFill>
                  <a:srgbClr val="1A6E94"/>
                </a:solidFill>
              </a:rPr>
              <a:t> ruleset </a:t>
            </a:r>
            <a:r>
              <a:rPr lang="en-AU" sz="2800">
                <a:solidFill>
                  <a:srgbClr val="1A6E94"/>
                </a:solidFill>
              </a:rPr>
              <a:t>( </a:t>
            </a:r>
            <a:r>
              <a:rPr lang="en-AU" sz="2800" smtClean="0">
                <a:solidFill>
                  <a:srgbClr val="1A6E94"/>
                </a:solidFill>
              </a:rPr>
              <a:t>WordPress  </a:t>
            </a:r>
            <a:r>
              <a:rPr lang="en-AU" sz="2800" dirty="0">
                <a:solidFill>
                  <a:srgbClr val="1A6E94"/>
                </a:solidFill>
              </a:rPr>
              <a:t>standards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1A6E94"/>
                </a:solidFill>
              </a:rPr>
              <a:t>.</a:t>
            </a:r>
            <a:r>
              <a:rPr lang="en-AU" sz="2800" dirty="0" err="1">
                <a:solidFill>
                  <a:srgbClr val="1A6E94"/>
                </a:solidFill>
              </a:rPr>
              <a:t>distignore</a:t>
            </a:r>
            <a:r>
              <a:rPr lang="en-AU" sz="2800" dirty="0">
                <a:solidFill>
                  <a:srgbClr val="1A6E94"/>
                </a:solidFill>
              </a:rPr>
              <a:t> - files to be </a:t>
            </a:r>
            <a:r>
              <a:rPr lang="en-AU" sz="2800" dirty="0" err="1">
                <a:solidFill>
                  <a:srgbClr val="1A6E94"/>
                </a:solidFill>
              </a:rPr>
              <a:t>ingored</a:t>
            </a:r>
            <a:r>
              <a:rPr lang="en-AU" sz="2800" dirty="0">
                <a:solidFill>
                  <a:srgbClr val="1A6E94"/>
                </a:solidFill>
              </a:rPr>
              <a:t> on release ( grunt files, rulesets, </a:t>
            </a:r>
            <a:r>
              <a:rPr lang="en-AU" sz="2800" dirty="0" err="1">
                <a:solidFill>
                  <a:srgbClr val="1A6E94"/>
                </a:solidFill>
              </a:rPr>
              <a:t>etc</a:t>
            </a:r>
            <a:r>
              <a:rPr lang="en-AU" sz="2800" dirty="0">
                <a:solidFill>
                  <a:srgbClr val="1A6E94"/>
                </a:solidFill>
              </a:rPr>
              <a:t> … )</a:t>
            </a:r>
            <a:endParaRPr lang="ro-RO" sz="2800" dirty="0">
              <a:solidFill>
                <a:srgbClr val="1A6E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53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322628" y="241745"/>
            <a:ext cx="5121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1A6E94"/>
                </a:solidFill>
                <a:latin typeface="+mj-lt"/>
              </a:rPr>
              <a:t>Generate </a:t>
            </a:r>
            <a:r>
              <a:rPr lang="en-GB" sz="4000" b="1" dirty="0" err="1">
                <a:solidFill>
                  <a:srgbClr val="1A6E94"/>
                </a:solidFill>
                <a:latin typeface="+mj-lt"/>
              </a:rPr>
              <a:t>lite</a:t>
            </a:r>
            <a:r>
              <a:rPr lang="en-GB" sz="4000" b="1" dirty="0">
                <a:solidFill>
                  <a:srgbClr val="1A6E94"/>
                </a:solidFill>
                <a:latin typeface="+mj-lt"/>
              </a:rPr>
              <a:t> version</a:t>
            </a:r>
            <a:endParaRPr lang="en-GB" sz="4000" b="1" dirty="0">
              <a:latin typeface="+mj-lt"/>
            </a:endParaRPr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 rotWithShape="1">
          <a:blip r:embed="rId2"/>
          <a:srcRect l="13044" t="23558" r="-76" b="20868"/>
          <a:stretch/>
        </p:blipFill>
        <p:spPr>
          <a:xfrm>
            <a:off x="214183" y="4258962"/>
            <a:ext cx="3632887" cy="2150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16" y="836546"/>
            <a:ext cx="5750010" cy="5363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841" t="11595" r="16305" b="11091"/>
          <a:stretch/>
        </p:blipFill>
        <p:spPr>
          <a:xfrm>
            <a:off x="2236538" y="1404698"/>
            <a:ext cx="4004422" cy="1944130"/>
          </a:xfrm>
          <a:prstGeom prst="rect">
            <a:avLst/>
          </a:prstGeom>
        </p:spPr>
      </p:pic>
      <p:cxnSp>
        <p:nvCxnSpPr>
          <p:cNvPr id="11" name="Conector drept cu săgeată 10"/>
          <p:cNvCxnSpPr/>
          <p:nvPr/>
        </p:nvCxnSpPr>
        <p:spPr>
          <a:xfrm flipV="1">
            <a:off x="1751481" y="3122141"/>
            <a:ext cx="1485989" cy="113682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rept cu săgeată 12"/>
          <p:cNvCxnSpPr/>
          <p:nvPr/>
        </p:nvCxnSpPr>
        <p:spPr>
          <a:xfrm flipH="1" flipV="1">
            <a:off x="5991821" y="2807218"/>
            <a:ext cx="1845893" cy="382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90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6" y="982077"/>
            <a:ext cx="3429000" cy="1073565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78" y="809911"/>
            <a:ext cx="4264346" cy="1417895"/>
          </a:xfrm>
          <a:prstGeom prst="rect">
            <a:avLst/>
          </a:prstGeom>
        </p:spPr>
      </p:pic>
      <p:sp>
        <p:nvSpPr>
          <p:cNvPr id="7" name="Plus 6"/>
          <p:cNvSpPr/>
          <p:nvPr/>
        </p:nvSpPr>
        <p:spPr>
          <a:xfrm>
            <a:off x="4983325" y="982077"/>
            <a:ext cx="1346200" cy="130216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628" r="3375"/>
          <a:stretch/>
        </p:blipFill>
        <p:spPr>
          <a:xfrm>
            <a:off x="2642637" y="3154100"/>
            <a:ext cx="6643396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7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7"/>
          <p:cNvSpPr txBox="1"/>
          <p:nvPr/>
        </p:nvSpPr>
        <p:spPr>
          <a:xfrm>
            <a:off x="322627" y="241745"/>
            <a:ext cx="6311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1A6E94"/>
                </a:solidFill>
                <a:latin typeface="+mj-lt"/>
              </a:rPr>
              <a:t>Testing multiple environments</a:t>
            </a:r>
            <a:endParaRPr lang="en-GB" sz="40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7" r="6906"/>
          <a:stretch/>
        </p:blipFill>
        <p:spPr>
          <a:xfrm>
            <a:off x="322627" y="2339857"/>
            <a:ext cx="11215100" cy="26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09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b="1" dirty="0">
              <a:solidFill>
                <a:srgbClr val="1A6E94"/>
              </a:solidFill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1252220" y="215553"/>
            <a:ext cx="352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1A6E94"/>
                </a:solidFill>
                <a:latin typeface="+mj-lt"/>
              </a:rPr>
              <a:t>Release pipeline</a:t>
            </a:r>
            <a:endParaRPr lang="en-GB" sz="4000" b="1" dirty="0">
              <a:latin typeface="+mj-lt"/>
            </a:endParaRPr>
          </a:p>
        </p:txBody>
      </p:sp>
      <p:sp>
        <p:nvSpPr>
          <p:cNvPr id="5" name="Schemă logică: Conector 4"/>
          <p:cNvSpPr/>
          <p:nvPr/>
        </p:nvSpPr>
        <p:spPr>
          <a:xfrm>
            <a:off x="92202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6" name="Schemă logică: Conector 5"/>
          <p:cNvSpPr/>
          <p:nvPr/>
        </p:nvSpPr>
        <p:spPr>
          <a:xfrm>
            <a:off x="217424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7" name="Schemă logică: Conector 6"/>
          <p:cNvSpPr/>
          <p:nvPr/>
        </p:nvSpPr>
        <p:spPr>
          <a:xfrm>
            <a:off x="593090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8" name="Schemă logică: Conector 7"/>
          <p:cNvSpPr/>
          <p:nvPr/>
        </p:nvSpPr>
        <p:spPr>
          <a:xfrm>
            <a:off x="467868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9" name="Schemă logică: Conector 8"/>
          <p:cNvSpPr/>
          <p:nvPr/>
        </p:nvSpPr>
        <p:spPr>
          <a:xfrm>
            <a:off x="342646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0" name="Rând de explicație 1 9"/>
          <p:cNvSpPr/>
          <p:nvPr/>
        </p:nvSpPr>
        <p:spPr>
          <a:xfrm>
            <a:off x="465667" y="1320800"/>
            <a:ext cx="1879600" cy="825500"/>
          </a:xfrm>
          <a:prstGeom prst="borderCallout1">
            <a:avLst>
              <a:gd name="adj1" fmla="val 105919"/>
              <a:gd name="adj2" fmla="val 3259"/>
              <a:gd name="adj3" fmla="val 217029"/>
              <a:gd name="adj4" fmla="val 29968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1" name="Schemă logică: Conector 10"/>
          <p:cNvSpPr/>
          <p:nvPr/>
        </p:nvSpPr>
        <p:spPr>
          <a:xfrm>
            <a:off x="718312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2" name="Schemă logică: Conector 11"/>
          <p:cNvSpPr/>
          <p:nvPr/>
        </p:nvSpPr>
        <p:spPr>
          <a:xfrm>
            <a:off x="843534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4" name="Schemă logică: Conector 13"/>
          <p:cNvSpPr/>
          <p:nvPr/>
        </p:nvSpPr>
        <p:spPr>
          <a:xfrm>
            <a:off x="1093978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5" name="Schemă logică: Conector 14"/>
          <p:cNvSpPr/>
          <p:nvPr/>
        </p:nvSpPr>
        <p:spPr>
          <a:xfrm>
            <a:off x="9687560" y="3244850"/>
            <a:ext cx="330200" cy="3683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6" name="Rând de explicație 1 15"/>
          <p:cNvSpPr/>
          <p:nvPr/>
        </p:nvSpPr>
        <p:spPr>
          <a:xfrm>
            <a:off x="934720" y="4699000"/>
            <a:ext cx="1879600" cy="825500"/>
          </a:xfrm>
          <a:prstGeom prst="borderCallout1">
            <a:avLst>
              <a:gd name="adj1" fmla="val -4851"/>
              <a:gd name="adj2" fmla="val 2768"/>
              <a:gd name="adj3" fmla="val -121572"/>
              <a:gd name="adj4" fmla="val 69894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7" name="Rând de explicație 1 16"/>
          <p:cNvSpPr/>
          <p:nvPr/>
        </p:nvSpPr>
        <p:spPr>
          <a:xfrm>
            <a:off x="2810934" y="1320800"/>
            <a:ext cx="1879600" cy="825500"/>
          </a:xfrm>
          <a:prstGeom prst="borderCallout1">
            <a:avLst>
              <a:gd name="adj1" fmla="val 105778"/>
              <a:gd name="adj2" fmla="val 5165"/>
              <a:gd name="adj3" fmla="val 225701"/>
              <a:gd name="adj4" fmla="val 34697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8" name="Rând de explicație 1 17"/>
          <p:cNvSpPr/>
          <p:nvPr/>
        </p:nvSpPr>
        <p:spPr>
          <a:xfrm>
            <a:off x="3749040" y="4699000"/>
            <a:ext cx="1879600" cy="825500"/>
          </a:xfrm>
          <a:prstGeom prst="borderCallout1">
            <a:avLst>
              <a:gd name="adj1" fmla="val -127788"/>
              <a:gd name="adj2" fmla="val 53567"/>
              <a:gd name="adj3" fmla="val -6468"/>
              <a:gd name="adj4" fmla="val 3063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19" name="Rând de explicație 1 18"/>
          <p:cNvSpPr/>
          <p:nvPr/>
        </p:nvSpPr>
        <p:spPr>
          <a:xfrm>
            <a:off x="6563360" y="4699000"/>
            <a:ext cx="1879600" cy="825500"/>
          </a:xfrm>
          <a:prstGeom prst="borderCallout1">
            <a:avLst>
              <a:gd name="adj1" fmla="val -124152"/>
              <a:gd name="adj2" fmla="val 40668"/>
              <a:gd name="adj3" fmla="val -7587"/>
              <a:gd name="adj4" fmla="val 4538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20" name="Rând de explicație 1 19"/>
          <p:cNvSpPr/>
          <p:nvPr/>
        </p:nvSpPr>
        <p:spPr>
          <a:xfrm>
            <a:off x="9377680" y="4699000"/>
            <a:ext cx="1879600" cy="825500"/>
          </a:xfrm>
          <a:prstGeom prst="borderCallout1">
            <a:avLst>
              <a:gd name="adj1" fmla="val -126809"/>
              <a:gd name="adj2" fmla="val 26356"/>
              <a:gd name="adj3" fmla="val -8706"/>
              <a:gd name="adj4" fmla="val 5029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21" name="Rând de explicație 1 20"/>
          <p:cNvSpPr/>
          <p:nvPr/>
        </p:nvSpPr>
        <p:spPr>
          <a:xfrm>
            <a:off x="5156201" y="1320800"/>
            <a:ext cx="1879600" cy="825500"/>
          </a:xfrm>
          <a:prstGeom prst="borderCallout1">
            <a:avLst>
              <a:gd name="adj1" fmla="val 220883"/>
              <a:gd name="adj2" fmla="val 45336"/>
              <a:gd name="adj3" fmla="val 108358"/>
              <a:gd name="adj4" fmla="val 3125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22" name="Rând de explicație 1 21"/>
          <p:cNvSpPr/>
          <p:nvPr/>
        </p:nvSpPr>
        <p:spPr>
          <a:xfrm>
            <a:off x="7501468" y="1320800"/>
            <a:ext cx="1879600" cy="825500"/>
          </a:xfrm>
          <a:prstGeom prst="borderCallout1">
            <a:avLst>
              <a:gd name="adj1" fmla="val 226757"/>
              <a:gd name="adj2" fmla="val 52154"/>
              <a:gd name="adj3" fmla="val 105141"/>
              <a:gd name="adj4" fmla="val 2941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23" name="Rând de explicație 1 22"/>
          <p:cNvSpPr/>
          <p:nvPr/>
        </p:nvSpPr>
        <p:spPr>
          <a:xfrm>
            <a:off x="9846735" y="1276073"/>
            <a:ext cx="1879600" cy="825500"/>
          </a:xfrm>
          <a:prstGeom prst="borderCallout1">
            <a:avLst>
              <a:gd name="adj1" fmla="val 230114"/>
              <a:gd name="adj2" fmla="val 60446"/>
              <a:gd name="adj3" fmla="val 105141"/>
              <a:gd name="adj4" fmla="val 3923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b="1">
              <a:solidFill>
                <a:srgbClr val="1A6E94"/>
              </a:solidFill>
            </a:endParaRPr>
          </a:p>
        </p:txBody>
      </p:sp>
      <p:sp>
        <p:nvSpPr>
          <p:cNvPr id="24" name="Dreptunghi 23"/>
          <p:cNvSpPr/>
          <p:nvPr/>
        </p:nvSpPr>
        <p:spPr>
          <a:xfrm>
            <a:off x="465667" y="1492002"/>
            <a:ext cx="1797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github master branch merge </a:t>
            </a:r>
          </a:p>
        </p:txBody>
      </p:sp>
      <p:sp>
        <p:nvSpPr>
          <p:cNvPr id="25" name="Dreptunghi 24"/>
          <p:cNvSpPr/>
          <p:nvPr/>
        </p:nvSpPr>
        <p:spPr>
          <a:xfrm>
            <a:off x="814665" y="4785836"/>
            <a:ext cx="19811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deployment server triggered via git webhook</a:t>
            </a:r>
          </a:p>
        </p:txBody>
      </p:sp>
      <p:sp>
        <p:nvSpPr>
          <p:cNvPr id="26" name="Dreptunghi 25"/>
          <p:cNvSpPr/>
          <p:nvPr/>
        </p:nvSpPr>
        <p:spPr>
          <a:xfrm>
            <a:off x="2786693" y="1377818"/>
            <a:ext cx="1838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clone on deployment server the master branch </a:t>
            </a:r>
          </a:p>
        </p:txBody>
      </p:sp>
      <p:sp>
        <p:nvSpPr>
          <p:cNvPr id="27" name="Dreptunghi 26"/>
          <p:cNvSpPr/>
          <p:nvPr/>
        </p:nvSpPr>
        <p:spPr>
          <a:xfrm>
            <a:off x="4065250" y="4915628"/>
            <a:ext cx="1310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400" b="1" dirty="0">
                <a:solidFill>
                  <a:srgbClr val="1A6E94"/>
                </a:solidFill>
              </a:rPr>
              <a:t>grunt generate </a:t>
            </a:r>
          </a:p>
        </p:txBody>
      </p:sp>
      <p:sp>
        <p:nvSpPr>
          <p:cNvPr id="28" name="Dreptunghi 27"/>
          <p:cNvSpPr/>
          <p:nvPr/>
        </p:nvSpPr>
        <p:spPr>
          <a:xfrm>
            <a:off x="5260395" y="1492002"/>
            <a:ext cx="1581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rm</a:t>
            </a:r>
            <a:r>
              <a:rPr lang="en-AU" sz="1400" b="1" dirty="0">
                <a:solidFill>
                  <a:srgbClr val="1A6E94"/>
                </a:solidFill>
              </a:rPr>
              <a:t> redundant</a:t>
            </a:r>
            <a:r>
              <a:rPr lang="ro-RO" sz="1400" b="1" dirty="0">
                <a:solidFill>
                  <a:srgbClr val="1A6E94"/>
                </a:solidFill>
              </a:rPr>
              <a:t> files (.distignore rules)</a:t>
            </a:r>
          </a:p>
        </p:txBody>
      </p:sp>
      <p:sp>
        <p:nvSpPr>
          <p:cNvPr id="29" name="Dreptunghi 28"/>
          <p:cNvSpPr/>
          <p:nvPr/>
        </p:nvSpPr>
        <p:spPr>
          <a:xfrm>
            <a:off x="6563360" y="4915628"/>
            <a:ext cx="1815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400" b="1" dirty="0">
                <a:solidFill>
                  <a:srgbClr val="1A6E94"/>
                </a:solidFill>
              </a:rPr>
              <a:t>copy</a:t>
            </a:r>
            <a:r>
              <a:rPr lang="en-AU" sz="1400" b="1" dirty="0">
                <a:solidFill>
                  <a:srgbClr val="1A6E94"/>
                </a:solidFill>
              </a:rPr>
              <a:t> to</a:t>
            </a:r>
            <a:r>
              <a:rPr lang="ro-RO" sz="1400" b="1" dirty="0">
                <a:solidFill>
                  <a:srgbClr val="1A6E94"/>
                </a:solidFill>
              </a:rPr>
              <a:t> demo servers </a:t>
            </a:r>
          </a:p>
        </p:txBody>
      </p:sp>
      <p:sp>
        <p:nvSpPr>
          <p:cNvPr id="30" name="Dreptunghi 29"/>
          <p:cNvSpPr/>
          <p:nvPr/>
        </p:nvSpPr>
        <p:spPr>
          <a:xfrm>
            <a:off x="7807737" y="1534934"/>
            <a:ext cx="1268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zip for release </a:t>
            </a:r>
          </a:p>
        </p:txBody>
      </p:sp>
      <p:sp>
        <p:nvSpPr>
          <p:cNvPr id="31" name="Dreptunghi 30"/>
          <p:cNvSpPr/>
          <p:nvPr/>
        </p:nvSpPr>
        <p:spPr>
          <a:xfrm>
            <a:off x="9549101" y="4893558"/>
            <a:ext cx="1536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Update version on store</a:t>
            </a:r>
          </a:p>
        </p:txBody>
      </p:sp>
      <p:sp>
        <p:nvSpPr>
          <p:cNvPr id="32" name="Dreptunghi 31"/>
          <p:cNvSpPr/>
          <p:nvPr/>
        </p:nvSpPr>
        <p:spPr>
          <a:xfrm>
            <a:off x="9898006" y="1350258"/>
            <a:ext cx="17270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400" b="1" dirty="0">
                <a:solidFill>
                  <a:srgbClr val="1A6E94"/>
                </a:solidFill>
              </a:rPr>
              <a:t>Update changelog based on the pull request message </a:t>
            </a:r>
          </a:p>
        </p:txBody>
      </p:sp>
    </p:spTree>
    <p:extLst>
      <p:ext uri="{BB962C8B-B14F-4D97-AF65-F5344CB8AC3E}">
        <p14:creationId xmlns:p14="http://schemas.microsoft.com/office/powerpoint/2010/main" val="272300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468582" y="403340"/>
            <a:ext cx="6489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1A6E94"/>
                </a:solidFill>
                <a:latin typeface="+mj-lt"/>
              </a:rPr>
              <a:t>Conclusions </a:t>
            </a:r>
            <a:endParaRPr lang="en-GB" sz="5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6612" y="2183027"/>
            <a:ext cx="82589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1A6E94"/>
                </a:solidFill>
              </a:rPr>
              <a:t>Automate all your repetitive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1A6E94"/>
                </a:solidFill>
              </a:rPr>
              <a:t>Say NO to quick fixing,  Spend time on testing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1A6E94"/>
                </a:solidFill>
              </a:rPr>
              <a:t>Research before developing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1A6E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3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99977" y="1936722"/>
            <a:ext cx="2792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1A6E94"/>
                </a:solidFill>
              </a:rPr>
              <a:t>Thank you 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1369" y="3844213"/>
            <a:ext cx="2415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1A6E94"/>
                </a:solidFill>
              </a:rPr>
              <a:t>Marius Cristea</a:t>
            </a:r>
          </a:p>
          <a:p>
            <a:pPr algn="ctr"/>
            <a:r>
              <a:rPr lang="en-GB" dirty="0">
                <a:solidFill>
                  <a:srgbClr val="1A6E94"/>
                </a:solidFill>
              </a:rPr>
              <a:t>marius@themeisle.com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8343256" y="3982712"/>
            <a:ext cx="307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A6E94"/>
                </a:solidFill>
              </a:rPr>
              <a:t>http://bit.ly/themeisle-themes</a:t>
            </a:r>
          </a:p>
        </p:txBody>
      </p:sp>
    </p:spTree>
    <p:extLst>
      <p:ext uri="{BB962C8B-B14F-4D97-AF65-F5344CB8AC3E}">
        <p14:creationId xmlns:p14="http://schemas.microsoft.com/office/powerpoint/2010/main" val="110507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B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48" y="-13278"/>
            <a:ext cx="9161704" cy="6871278"/>
          </a:xfrm>
          <a:prstGeom prst="rect">
            <a:avLst/>
          </a:prstGeom>
          <a:solidFill>
            <a:srgbClr val="7A736D"/>
          </a:solidFill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rgbClr val="483B21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When you boss said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116952"/>
            <a:ext cx="12191999" cy="1754326"/>
          </a:xfrm>
          <a:prstGeom prst="rect">
            <a:avLst/>
          </a:prstGeom>
          <a:solidFill>
            <a:srgbClr val="483B21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“We’re in a hurry. </a:t>
            </a:r>
          </a:p>
          <a:p>
            <a:pPr algn="ctr"/>
            <a:r>
              <a:rPr lang="en-GB" sz="5400" b="1" dirty="0">
                <a:solidFill>
                  <a:schemeClr val="bg1"/>
                </a:solidFill>
              </a:rPr>
              <a:t>So do a quick fix for it”</a:t>
            </a:r>
          </a:p>
        </p:txBody>
      </p:sp>
    </p:spTree>
    <p:extLst>
      <p:ext uri="{BB962C8B-B14F-4D97-AF65-F5344CB8AC3E}">
        <p14:creationId xmlns:p14="http://schemas.microsoft.com/office/powerpoint/2010/main" val="39930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7150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7"/>
          <p:cNvSpPr txBox="1"/>
          <p:nvPr/>
        </p:nvSpPr>
        <p:spPr>
          <a:xfrm>
            <a:off x="1468582" y="403340"/>
            <a:ext cx="336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1A6E94"/>
                </a:solidFill>
                <a:latin typeface="+mj-lt"/>
              </a:rPr>
              <a:t>More problems</a:t>
            </a:r>
            <a:endParaRPr lang="en-GB" sz="4000" dirty="0">
              <a:latin typeface="+mj-lt"/>
            </a:endParaRPr>
          </a:p>
        </p:txBody>
      </p:sp>
      <p:sp>
        <p:nvSpPr>
          <p:cNvPr id="6" name="CasetăText 5"/>
          <p:cNvSpPr txBox="1"/>
          <p:nvPr/>
        </p:nvSpPr>
        <p:spPr>
          <a:xfrm>
            <a:off x="1639915" y="1724854"/>
            <a:ext cx="6513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err="1">
                <a:solidFill>
                  <a:srgbClr val="1A6E94"/>
                </a:solidFill>
                <a:latin typeface="+mj-lt"/>
              </a:rPr>
              <a:t>Lite</a:t>
            </a:r>
            <a:r>
              <a:rPr lang="en-AU" sz="2400" dirty="0">
                <a:solidFill>
                  <a:srgbClr val="1A6E94"/>
                </a:solidFill>
                <a:latin typeface="+mj-lt"/>
              </a:rPr>
              <a:t> version</a:t>
            </a:r>
          </a:p>
          <a:p>
            <a:endParaRPr lang="en-AU" sz="2400" dirty="0">
              <a:solidFill>
                <a:srgbClr val="1A6E9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1A6E94"/>
                </a:solidFill>
                <a:latin typeface="+mj-lt"/>
              </a:rPr>
              <a:t>WP.org 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1A6E9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rgbClr val="1A6E94"/>
                </a:solidFill>
                <a:latin typeface="+mj-lt"/>
              </a:rPr>
              <a:t>Child themes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solidFill>
                <a:srgbClr val="1A6E9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sz="2400" dirty="0">
              <a:solidFill>
                <a:srgbClr val="1A6E94"/>
              </a:solidFill>
              <a:latin typeface="+mj-lt"/>
            </a:endParaRPr>
          </a:p>
        </p:txBody>
      </p:sp>
      <p:pic>
        <p:nvPicPr>
          <p:cNvPr id="8" name="I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82" y="2773705"/>
            <a:ext cx="1625397" cy="1625397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89" y="1148308"/>
            <a:ext cx="162539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6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27" y="2027675"/>
            <a:ext cx="1625397" cy="1625397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30" y="2027675"/>
            <a:ext cx="1625397" cy="1625397"/>
          </a:xfrm>
          <a:prstGeom prst="rect">
            <a:avLst/>
          </a:prstGeom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27" y="3438256"/>
            <a:ext cx="1625397" cy="1625397"/>
          </a:xfrm>
          <a:prstGeom prst="rect">
            <a:avLst/>
          </a:prstGeom>
        </p:spPr>
      </p:pic>
      <p:sp>
        <p:nvSpPr>
          <p:cNvPr id="22" name="CasetăText 21"/>
          <p:cNvSpPr txBox="1"/>
          <p:nvPr/>
        </p:nvSpPr>
        <p:spPr>
          <a:xfrm>
            <a:off x="1206500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o-RO"/>
          </a:p>
        </p:txBody>
      </p:sp>
      <p:sp>
        <p:nvSpPr>
          <p:cNvPr id="23" name="CasetăText 22"/>
          <p:cNvSpPr txBox="1"/>
          <p:nvPr/>
        </p:nvSpPr>
        <p:spPr>
          <a:xfrm>
            <a:off x="372566" y="593100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1A6E94"/>
                </a:solidFill>
                <a:latin typeface="+mj-lt"/>
              </a:rPr>
              <a:t>Each version requires </a:t>
            </a:r>
            <a:endParaRPr lang="ro-RO" sz="3600" b="1" dirty="0">
              <a:solidFill>
                <a:srgbClr val="1A6E94"/>
              </a:solidFill>
              <a:latin typeface="+mj-lt"/>
            </a:endParaRPr>
          </a:p>
        </p:txBody>
      </p:sp>
      <p:sp>
        <p:nvSpPr>
          <p:cNvPr id="24" name="CasetăText 23"/>
          <p:cNvSpPr txBox="1"/>
          <p:nvPr/>
        </p:nvSpPr>
        <p:spPr>
          <a:xfrm>
            <a:off x="897142" y="1806412"/>
            <a:ext cx="53835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CSS/JS </a:t>
            </a:r>
            <a:r>
              <a:rPr lang="en-AU" sz="2000" dirty="0" err="1">
                <a:solidFill>
                  <a:srgbClr val="1A6E94"/>
                </a:solidFill>
              </a:rPr>
              <a:t>minification</a:t>
            </a:r>
            <a:r>
              <a:rPr lang="en-AU" sz="2000" dirty="0">
                <a:solidFill>
                  <a:srgbClr val="1A6E94"/>
                </a:solidFill>
              </a:rPr>
              <a:t> ??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Image optimization  ???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PHP/JS/CSS proper code styles ??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Backward and cross product compatibility ??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Proper </a:t>
            </a:r>
            <a:r>
              <a:rPr lang="en-AU" sz="2000" dirty="0" err="1">
                <a:solidFill>
                  <a:srgbClr val="1A6E94"/>
                </a:solidFill>
              </a:rPr>
              <a:t>textdomains</a:t>
            </a:r>
            <a:r>
              <a:rPr lang="en-AU" sz="2000" dirty="0">
                <a:solidFill>
                  <a:srgbClr val="1A6E94"/>
                </a:solidFill>
              </a:rPr>
              <a:t> ??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Version management 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1A6E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1A6E94"/>
                </a:solidFill>
              </a:rPr>
              <a:t>......</a:t>
            </a:r>
          </a:p>
        </p:txBody>
      </p:sp>
      <p:pic>
        <p:nvPicPr>
          <p:cNvPr id="26" name="I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30" y="3438256"/>
            <a:ext cx="1625397" cy="16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4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2" y="2065772"/>
            <a:ext cx="4826000" cy="2667000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91" y="2065772"/>
            <a:ext cx="1219200" cy="1219200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17" y="3523674"/>
            <a:ext cx="1219200" cy="1219200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91" y="3523674"/>
            <a:ext cx="1219200" cy="1219200"/>
          </a:xfrm>
          <a:prstGeom prst="rect">
            <a:avLst/>
          </a:prstGeom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81" y="20657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subsol 1"/>
          <p:cNvSpPr>
            <a:spLocks noGrp="1"/>
          </p:cNvSpPr>
          <p:nvPr>
            <p:ph type="ftr" sz="quarter" idx="11"/>
          </p:nvPr>
        </p:nvSpPr>
        <p:spPr>
          <a:xfrm>
            <a:off x="4066309" y="6337877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Box 7"/>
          <p:cNvSpPr txBox="1"/>
          <p:nvPr/>
        </p:nvSpPr>
        <p:spPr>
          <a:xfrm>
            <a:off x="1524000" y="323312"/>
            <a:ext cx="4385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1A6E94"/>
                </a:solidFill>
              </a:rPr>
              <a:t>Grunt task types</a:t>
            </a:r>
            <a:endParaRPr lang="en-GB" sz="48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305816"/>
              </p:ext>
            </p:extLst>
          </p:nvPr>
        </p:nvGraphicFramePr>
        <p:xfrm>
          <a:off x="459636" y="1608761"/>
          <a:ext cx="10899976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8122">
                  <a:extLst>
                    <a:ext uri="{9D8B030D-6E8A-4147-A177-3AD203B41FA5}">
                      <a16:colId xmlns:a16="http://schemas.microsoft.com/office/drawing/2014/main" xmlns="" val="3986921957"/>
                    </a:ext>
                  </a:extLst>
                </a:gridCol>
                <a:gridCol w="4331854">
                  <a:extLst>
                    <a:ext uri="{9D8B030D-6E8A-4147-A177-3AD203B41FA5}">
                      <a16:colId xmlns:a16="http://schemas.microsoft.com/office/drawing/2014/main" xmlns="" val="59807780"/>
                    </a:ext>
                  </a:extLst>
                </a:gridCol>
              </a:tblGrid>
              <a:tr h="3557112">
                <a:tc>
                  <a:txBody>
                    <a:bodyPr/>
                    <a:lstStyle/>
                    <a:p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n-lt"/>
                          <a:ea typeface="+mn-ea"/>
                          <a:cs typeface="Aharoni" panose="02010803020104030203" pitchFamily="2" charset="-79"/>
                        </a:rPr>
                        <a:t>Checking tasks </a:t>
                      </a:r>
                    </a:p>
                    <a:p>
                      <a:endParaRPr lang="en-AU" sz="3200" b="0" kern="1200" dirty="0">
                        <a:solidFill>
                          <a:srgbClr val="1A6E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checktextdomain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phpcs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jshint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phplint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lvl="1"/>
                      <a:endParaRPr lang="ro-RO" sz="3200" b="0" kern="1200" dirty="0">
                        <a:solidFill>
                          <a:srgbClr val="1A6E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3200" b="0" dirty="0">
                        <a:solidFill>
                          <a:srgbClr val="1A6E94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n-lt"/>
                          <a:ea typeface="+mn-ea"/>
                          <a:cs typeface="Aharoni" panose="02010803020104030203" pitchFamily="2" charset="-79"/>
                        </a:rPr>
                        <a:t>File processing tasks </a:t>
                      </a:r>
                    </a:p>
                    <a:p>
                      <a:endParaRPr lang="en-AU" sz="3200" b="0" kern="1200" dirty="0">
                        <a:solidFill>
                          <a:srgbClr val="1A6E9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addtextdomain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imagemin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makepot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phpcbf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postcss</a:t>
                      </a:r>
                      <a:endParaRPr lang="en-AU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3200" b="0" kern="1200" dirty="0" err="1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wpcss</a:t>
                      </a:r>
                      <a:r>
                        <a:rPr lang="en-AU" sz="3200" b="0" kern="1200" dirty="0">
                          <a:solidFill>
                            <a:srgbClr val="1A6E94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ro-RO" sz="3200" b="0" kern="1200" dirty="0">
                        <a:solidFill>
                          <a:srgbClr val="1A6E94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3200" b="0" dirty="0">
                        <a:solidFill>
                          <a:srgbClr val="1A6E94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87952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493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201524" y="220391"/>
            <a:ext cx="32460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1A6E94"/>
                </a:solidFill>
                <a:latin typeface="+mj-lt"/>
              </a:rPr>
              <a:t>Gruntfile.js</a:t>
            </a:r>
            <a:endParaRPr lang="en-GB" sz="54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7" y="1736341"/>
            <a:ext cx="81915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230168" y="195311"/>
            <a:ext cx="366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1A6E94"/>
                </a:solidFill>
                <a:latin typeface="+mj-lt"/>
              </a:rPr>
              <a:t>Task files</a:t>
            </a:r>
            <a:endParaRPr lang="en-GB" sz="4800" b="1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78" y="1026308"/>
            <a:ext cx="102012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4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10970</TotalTime>
  <Words>231</Words>
  <Application>Microsoft Office PowerPoint</Application>
  <PresentationFormat>Ecran lat</PresentationFormat>
  <Paragraphs>81</Paragraphs>
  <Slides>17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3</vt:i4>
      </vt:variant>
      <vt:variant>
        <vt:lpstr>Titluri diapozitive</vt:lpstr>
      </vt:variant>
      <vt:variant>
        <vt:i4>17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Office Theme</vt:lpstr>
      <vt:lpstr>2_Office Theme</vt:lpstr>
      <vt:lpstr>1_Office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Neagu Ionut</dc:creator>
  <cp:lastModifiedBy>Marius cristea</cp:lastModifiedBy>
  <cp:revision>85</cp:revision>
  <dcterms:created xsi:type="dcterms:W3CDTF">2016-09-27T06:17:35Z</dcterms:created>
  <dcterms:modified xsi:type="dcterms:W3CDTF">2016-10-08T07:43:47Z</dcterms:modified>
</cp:coreProperties>
</file>