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A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91" autoAdjust="0"/>
    <p:restoredTop sz="62926" autoAdjust="0"/>
  </p:normalViewPr>
  <p:slideViewPr>
    <p:cSldViewPr snapToGrid="0">
      <p:cViewPr varScale="1">
        <p:scale>
          <a:sx n="60" d="100"/>
          <a:sy n="60" d="100"/>
        </p:scale>
        <p:origin x="13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2556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412-0E82-41F0-9B7A-A2E500CF1131}" type="datetimeFigureOut">
              <a:rPr lang="en-US" smtClean="0"/>
              <a:t>08.Oct.2016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DCB81-26FD-49BC-B3AC-4CB4EF126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049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6B5659-4C49-4356-B9C5-A9E161A76D40}" type="datetimeFigureOut">
              <a:rPr lang="en-US" smtClean="0"/>
              <a:t>08.Oct.2016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99D37-A46A-4278-8582-EDFF04EE0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263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 ales acest titlu pentru a vă incita din start, gândindu-mă că mulți dintre voi iubiți WordPress-ul și pentru că, undeva în orice subsol de pagină el spune „CODE IS POETRY”;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Și dacă sunteți programatori, sau cum ni se mai zice astăzi dezvoltatori - de cod, nu imobiliari </a:t>
            </a:r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</a:t>
            </a:r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cu siguranță v-ați simțit un pic flatați dar ați și recunoscut că a scrie cod e, pe undeva, și o artă... Sau cel puțin așa ne place să credem!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 vin să vă spun că și a transpune aceste aplicații/platforme pe limba neamului tău e tot o artă, ba chiar o poezie!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99D37-A46A-4278-8582-EDFF04EE0D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08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În vacanță – singura perioada din an în care pot să reînnod obiceiul de a „suda” lecturile așa cum o făceam în liceu, mi-am deschis </a:t>
            </a:r>
            <a:r>
              <a:rPr lang="ro-RO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kindălul</a:t>
            </a:r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și-am ales să-mi încep festinul cu una dintre cărțile ce mă aștepta deja, de-o vreme... Și dacă n-aș fi citit-o probabil că nu aș fi fost azi aici, în fața voastră. Pentru că citind-o am găsit în cuvintele înțeleptului nostru Solomon Marcus, multe dintre lucrurile adânci și nerostite care m-au făcut să fac voluntariat pentru un WordPress ...și Limba Română.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 majoritatea dintre voi care sunteți programatori, și eu sunt un om de real – „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 real man</a:t>
            </a:r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</a:t>
            </a:r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</a:t>
            </a:r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adică am terminat mate-fizică, am făcut calculatoare, lucrez în calculatoare de când au apărut PC-urile pe lumea asta, dar mereu, în paralel cu rigoarea matematicii, fizicii, logicii am cochetat cu scrisul, poezia, lectura, muzica sau pictura. Vă spun astea ca să-mi disculp poate, într-un fel, slăbiciunea pe care o am pentru oameni ca Solomon Marcus, sau Dan Barbilian pe care-l pomenește în această carte, oameni preocupați nu doar de domeniul căruia și-au dedicat cariera profesională, ci și Limbii Române, cu majusculele sale meritate.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 vreau să devoalez – </a:t>
            </a:r>
            <a:r>
              <a:rPr lang="ro-RO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să vă dau spoilere</a:t>
            </a:r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</a:t>
            </a:r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ați zice poate mulți - ci doar atât vă spun, citându-l în spirit și nu în ghilimele pe marele nostru academician: limba noastră, în scurta dar fulminanta ei ascensiune între limbile moderne mature și vii și-a demonstrat puterea extraordinară a fondului lingvistic, flexibilitatea și capacitatea de a asimila sau de a se inspira de la mai bătrânele ei surori ori verișoare europene sau de a oferi unor oameni ca Eminescu, Ion Barbu sau Nichita Stănescu incredibile resurse de inovație.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99D37-A46A-4278-8582-EDFF04EE0D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33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Așadar de ce să stăm cu mâinile în sân când o limbă, frumoasă și deșteaptă ca a noastră, ar putea face față tuturor provocărilor - chiar și acestora, deloc triviale, ale acestei ere digitale?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ce </a:t>
            </a:r>
            <a:r>
              <a:rPr lang="ro-RO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romgleza</a:t>
            </a:r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pe care o vorbim cu toți la repezeală,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contaminați de noianul terminologiilor englezești ce-au dat peste noi ca uraganul - ce însă nu mai trece,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să o închidă într-un iatac din fundul curții unui Eliade, de unde doar o tânguire să mai răzbată spre traficul din stradă?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ce să nu facem fiecare câte-un mic efort și s-o cinstim cum se cuvine, să-i ajutăm perpetua împrospătare și să o întărim așa cum știm mai bine!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 doar ca pe-o reverență, ce oricum i-o datoram,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 ca pe-o datorie!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 trebui să ne PESE de toți cei de-un neam cu noi ce-ar vrea și ei să înțeleagă - „</a:t>
            </a:r>
            <a:r>
              <a:rPr lang="ro-RO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nativ</a:t>
            </a:r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- ce se petrece în ecranul unui navigator!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Să înțeleagă mai mult din siturile noastre  - multe dintre ele scrise doar aproape pe românește.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Spun asta pentru că, în afară de conținut, de multe ori și-acela sărăcit de diacritice ori minimă corectă-ortografie, te îmbie cu meniuri sau butoane direct pe englezește!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Și dacă nu s-ar putea face nimic, aș mai zice că avem o scuză de a sta încă de-o parte...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 azi nu mai suntem în anii ‘90, când raritatea și noutatea tehnologiilor informatice puteau fi o scuză pentru reacția întârziată de-a pregăti româna pentru masiva avalanșă a terminologiei ce le însoțea. Pe-atunci eram doar câțiva, iar unelte ca </a:t>
            </a:r>
            <a:r>
              <a:rPr lang="ro-RO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gettext</a:t>
            </a:r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sau UTF-8 abia se inventau. 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Apoi a năvălit și internetul... și încetul cu încetul s-au maturizat și tehnologiile de localizare sub presiunea democratizării aduse de acesta.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Și chiar dacă scriem programe cu cuvinte cheie din engleză, produsele rezultate trebuie să fie în măsură a li se adresa tuturor oamenilor planetei, fiecăruia pe limba sa – măcar în scris </a:t>
            </a:r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</a:t>
            </a:r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...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99D37-A46A-4278-8582-EDFF04EE0D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548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WordPress a fost între cele mai flexibile și mai personalizabile platforme de exprimare pe internet încă de la începuturi, ajungând acum să domine internetul cu peste 25% din totalitatea siturilor și peste 85% dintre siturile bazate pe conținut și construite pe unelte numite generic </a:t>
            </a:r>
            <a:r>
              <a:rPr lang="ro-RO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CMS – Content Management Sistem </a:t>
            </a:r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adică Sisteme de Gestiune de Conținut - SGC.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 această extraordinară proliferare a WordPress nu e deloc întâmplătoare, și unul din cele mai importante motive este cel legat de posibilitățile de localizare, respectiv de adaptare completă a siturilor pe care le propulsează la limba celor pentru care acestea sunt construite.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99D37-A46A-4278-8582-EDFF04EE0D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72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CINE SUNTEM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Suntem o echipă mică dar foarte eficientă formată la sfârșitul lui 2014 – cam de acum 2 ani când era în pregătire versiunea 4.0.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Echipa noastră face parte din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Polyglots Team </a:t>
            </a:r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WordPress – toți suntem </a:t>
            </a:r>
            <a:r>
              <a:rPr lang="ro-RO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voluntari</a:t>
            </a:r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în comunitatea WordPress, fiecare gândind că o astfel de platformă complet tradusă în limba fiecăruia poate contribui masiv la adoptarea noilor tehnologii informaționale în țările lor.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ÎN CE SCOP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Ne-am propus și am reușit să localizăm COMPLET întreaga platformă WordPress distribuită gratuit, toate uneltele/siturile auxiliare din jurul acesteia și de ceva vreme chiar și teme și module importante și populare. </a:t>
            </a:r>
            <a:b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Și asta nu oricum, ci 100% pentru toate versiunile care au apărut de atunci și pentru toate platformele.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CUM FACEM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 să ne organizăm și să ne folosim la maxim timpul pe care-l dedicăm fiecare, am scris un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GHID de localizare – găsit la adresa de mai sus – un minim set de reguli care ne ghidează munca - și care evident sunt perfectibile...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fel, pentru a vorbi aceeași limbă, ne-am constituit un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GLOSAR care să ne ajute în a ține unificată terminologia specifică. Iarăși, evident, perfectibil...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 NE MAI GĂSIȚI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Avem și un spațiu de discuție pe #Slack, atât pentru echipa noastră românească cât și pentru toți poligloții WordPress.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99D37-A46A-4278-8582-EDFF04EE0D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8468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Poate că cel mai important lucru pe care l-am realizat împreună – noi cei din echipa de localizare – Alin, Alex, Dan și cu mine – a fost să consimțim de la început asupra unui dialog real între noi și cu ceilalți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... </a:t>
            </a:r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 înseamnă asta? – Pe scurt: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Să știi să asculți și apoi să știi să argumentezi.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Să faci lucrurile astea mereu și cu aceeași deschidere față de oricine. 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Să încerci întâi să faci – să traduci, apoi să ceri – să fii verificat.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Să înveți și să-i înveți pe alții.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Să faci asta de fiecare dată.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În numele unui scop comun, singurul pe care echipa noastră îl are: o Limbă Română mai bună!</a:t>
            </a:r>
            <a:endParaRPr lang="ro-RO" i="0" baseline="0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99D37-A46A-4278-8582-EDFF04EE0D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4889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Despre noi pot să vă spun că repede după ce ne-am adunat ca grup am căzut de acord că avem nevoie de un set de REGULI pe care să îl respectăm pentru a ne ușura tuturor munca și a crește calitatea și consistența traducerilor.</a:t>
            </a:r>
            <a:endParaRPr lang="en-US" sz="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Și iată trei din primele:</a:t>
            </a:r>
            <a:endParaRPr lang="en-US" sz="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Păstrați traducerea </a:t>
            </a:r>
            <a:r>
              <a:rPr lang="ro-RO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cât mai apropiată</a:t>
            </a:r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de textul original.</a:t>
            </a:r>
            <a:endParaRPr lang="en-US" sz="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Respectați pe cât posibil </a:t>
            </a:r>
            <a:r>
              <a:rPr lang="ro-RO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atât forma cât și construcția</a:t>
            </a:r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frazelor.</a:t>
            </a:r>
            <a:endParaRPr lang="en-US" sz="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Respectați </a:t>
            </a:r>
            <a:r>
              <a:rPr lang="ro-RO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tonul, colocvialitatea</a:t>
            </a:r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– un stil cât mai informal...</a:t>
            </a:r>
            <a:endParaRPr lang="en-US" sz="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 stil, conținut și format a devenit un model și pentru celelalte echipe de poligloți ce au apărut după noi, cum ar fi cea a italienilor!</a:t>
            </a:r>
            <a:endParaRPr lang="en-US" sz="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 el nu este imuabil. De câte ori dăm peste un caz mai greu, sau peste o soluție care ar trebui generalizată, revenim și-l completăm. Așadar, sunteți invitați să-l citiți cu un ochi critic și, dacă aveți propuneri constructive, să ni le faceți – vă asigurăm ca le vom integra!</a:t>
            </a:r>
            <a:endParaRPr lang="en-US" sz="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Și totuși unde e ...poezia?</a:t>
            </a:r>
            <a:endParaRPr lang="en-US" sz="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Descoperi când veți începi să traduci... Eu doar vă spun că e acolo! </a:t>
            </a:r>
            <a:endParaRPr lang="en-US" sz="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În toată munca dusă cu sensul ori cu fraza, </a:t>
            </a:r>
            <a:endParaRPr lang="en-US" sz="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 condițiile restrictive ori cele de consistență</a:t>
            </a:r>
            <a:endParaRPr lang="en-US" sz="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ca rima, ritmul ori cu forma fixă-n ...poezie.</a:t>
            </a:r>
            <a:endParaRPr lang="en-US" sz="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o-R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Și uneori,</a:t>
            </a:r>
            <a:endParaRPr lang="en-US" sz="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 chinuitoarea căutare a cuvântului</a:t>
            </a:r>
            <a:endParaRPr lang="en-US" sz="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ori dimpotrivă, </a:t>
            </a:r>
            <a:endParaRPr lang="en-US" sz="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 miraculoasa inspirație </a:t>
            </a:r>
            <a:endParaRPr lang="en-US" sz="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 ți-l aduce ca pe tavă-n gând!</a:t>
            </a:r>
            <a:endParaRPr lang="en-US" sz="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o-R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La fel ca-n poezie!</a:t>
            </a:r>
            <a:endParaRPr lang="en-US" sz="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99D37-A46A-4278-8582-EDFF04EE0D5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70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o-RO" i="0" baseline="0" dirty="0">
                <a:sym typeface="Wingdings" panose="05000000000000000000" pitchFamily="2" charset="2"/>
              </a:rPr>
              <a:t>În dialog!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99D37-A46A-4278-8582-EDFF04EE0D5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1539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o-RO" noProof="0" dirty="0"/>
              <a:t>Nu uitați de </a:t>
            </a:r>
            <a:r>
              <a:rPr lang="en-US" noProof="0" dirty="0"/>
              <a:t>Contributors’ Day </a:t>
            </a:r>
            <a:r>
              <a:rPr lang="ro-RO" dirty="0"/>
              <a:t>– Ziua contributorilor!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99D37-A46A-4278-8582-EDFF04EE0D5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35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3F27B-9AFD-4054-BD8C-355F535FD59A}" type="datetimeFigureOut">
              <a:rPr lang="en-US" smtClean="0"/>
              <a:t>08.Oct.2016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D27B-7724-491B-9D68-16E0B3ADF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42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3F27B-9AFD-4054-BD8C-355F535FD59A}" type="datetimeFigureOut">
              <a:rPr lang="en-US" smtClean="0"/>
              <a:t>08.Oct.2016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D27B-7724-491B-9D68-16E0B3ADF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204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3F27B-9AFD-4054-BD8C-355F535FD59A}" type="datetimeFigureOut">
              <a:rPr lang="en-US" smtClean="0"/>
              <a:t>08.Oct.2016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D27B-7724-491B-9D68-16E0B3ADF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613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3F27B-9AFD-4054-BD8C-355F535FD59A}" type="datetimeFigureOut">
              <a:rPr lang="en-US" smtClean="0"/>
              <a:t>08.Oct.2016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D27B-7724-491B-9D68-16E0B3ADF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3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3F27B-9AFD-4054-BD8C-355F535FD59A}" type="datetimeFigureOut">
              <a:rPr lang="en-US" smtClean="0"/>
              <a:t>08.Oct.2016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D27B-7724-491B-9D68-16E0B3ADF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54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3F27B-9AFD-4054-BD8C-355F535FD59A}" type="datetimeFigureOut">
              <a:rPr lang="en-US" smtClean="0"/>
              <a:t>08.Oct.2016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D27B-7724-491B-9D68-16E0B3ADF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87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3F27B-9AFD-4054-BD8C-355F535FD59A}" type="datetimeFigureOut">
              <a:rPr lang="en-US" smtClean="0"/>
              <a:t>08.Oct.2016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D27B-7724-491B-9D68-16E0B3ADF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4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3F27B-9AFD-4054-BD8C-355F535FD59A}" type="datetimeFigureOut">
              <a:rPr lang="en-US" smtClean="0"/>
              <a:t>08.Oct.2016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D27B-7724-491B-9D68-16E0B3ADF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6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3F27B-9AFD-4054-BD8C-355F535FD59A}" type="datetimeFigureOut">
              <a:rPr lang="en-US" smtClean="0"/>
              <a:t>08.Oct.2016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D27B-7724-491B-9D68-16E0B3ADF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656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3F27B-9AFD-4054-BD8C-355F535FD59A}" type="datetimeFigureOut">
              <a:rPr lang="en-US" smtClean="0"/>
              <a:t>08.Oct.2016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D27B-7724-491B-9D68-16E0B3ADF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04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3F27B-9AFD-4054-BD8C-355F535FD59A}" type="datetimeFigureOut">
              <a:rPr lang="en-US" smtClean="0"/>
              <a:t>08.Oct.2016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D27B-7724-491B-9D68-16E0B3ADF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29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3F27B-9AFD-4054-BD8C-355F535FD59A}" type="datetimeFigureOut">
              <a:rPr lang="en-US" smtClean="0"/>
              <a:t>08.Oct.2016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9D27B-7724-491B-9D68-16E0B3ADF75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4900" y="0"/>
            <a:ext cx="1266419" cy="1712011"/>
          </a:xfrm>
          <a:prstGeom prst="rect">
            <a:avLst/>
          </a:prstGeom>
          <a:ln>
            <a:noFill/>
          </a:ln>
          <a:effectLst/>
        </p:spPr>
      </p:pic>
      <p:sp>
        <p:nvSpPr>
          <p:cNvPr id="9" name="Rectangle 8"/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rgbClr val="006A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990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o.wordpress.org/localizar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promania.slack.com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1972968"/>
            <a:ext cx="12192001" cy="2387600"/>
          </a:xfrm>
        </p:spPr>
        <p:txBody>
          <a:bodyPr>
            <a:normAutofit fontScale="90000"/>
          </a:bodyPr>
          <a:lstStyle/>
          <a:p>
            <a:r>
              <a:rPr lang="en-US" i="1" dirty="0">
                <a:solidFill>
                  <a:srgbClr val="006A8F"/>
                </a:solidFill>
              </a:rPr>
              <a:t>Localizing is poetry</a:t>
            </a:r>
            <a:br>
              <a:rPr lang="ro-RO" i="1" dirty="0"/>
            </a:br>
            <a:br>
              <a:rPr lang="ro-RO" i="1" dirty="0"/>
            </a:br>
            <a:r>
              <a:rPr lang="ro-RO" dirty="0"/>
              <a:t>Localizarea este poezie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5497031"/>
            <a:ext cx="12192001" cy="78149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dirty="0">
                <a:solidFill>
                  <a:srgbClr val="006A8F"/>
                </a:solidFill>
              </a:rPr>
              <a:t>Adrian Pop, editor și GTE</a:t>
            </a:r>
          </a:p>
          <a:p>
            <a:r>
              <a:rPr lang="ro-RO" dirty="0"/>
              <a:t>@adrianpop – http://ro.wordpress.org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502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609" y="233916"/>
            <a:ext cx="9735879" cy="1573620"/>
          </a:xfrm>
        </p:spPr>
        <p:txBody>
          <a:bodyPr lIns="0" tIns="0" rIns="0" bIns="0" anchor="t">
            <a:noAutofit/>
          </a:bodyPr>
          <a:lstStyle/>
          <a:p>
            <a:r>
              <a:rPr lang="ro-RO" sz="2800" dirty="0">
                <a:solidFill>
                  <a:srgbClr val="006A8F"/>
                </a:solidFill>
              </a:rPr>
              <a:t>Scurtă pledoarie pentru Limba Română.</a:t>
            </a:r>
            <a:br>
              <a:rPr lang="en-US" sz="2800" dirty="0">
                <a:solidFill>
                  <a:srgbClr val="006A8F"/>
                </a:solidFill>
              </a:rPr>
            </a:br>
            <a:endParaRPr lang="en-US" sz="2800" dirty="0">
              <a:solidFill>
                <a:srgbClr val="006A8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1814" y="2092180"/>
            <a:ext cx="9227287" cy="3925848"/>
          </a:xfrm>
        </p:spPr>
        <p:txBody>
          <a:bodyPr lIns="0" tIns="0" rIns="0" bIns="0">
            <a:noAutofit/>
          </a:bodyPr>
          <a:lstStyle/>
          <a:p>
            <a:pPr marL="0" indent="0">
              <a:spcBef>
                <a:spcPts val="2000"/>
              </a:spcBef>
              <a:buNone/>
            </a:pPr>
            <a:r>
              <a:rPr lang="ro-RO" sz="6000" dirty="0">
                <a:latin typeface="+mj-lt"/>
              </a:rPr>
              <a:t>Solomon Marcus:</a:t>
            </a:r>
          </a:p>
          <a:p>
            <a:pPr marL="0" indent="0">
              <a:spcBef>
                <a:spcPts val="4000"/>
              </a:spcBef>
              <a:buNone/>
            </a:pPr>
            <a:r>
              <a:rPr lang="ro-RO" sz="7200" dirty="0">
                <a:latin typeface="+mj-lt"/>
              </a:rPr>
              <a:t>Limba română </a:t>
            </a:r>
          </a:p>
          <a:p>
            <a:pPr marL="0" indent="0">
              <a:buNone/>
            </a:pPr>
            <a:r>
              <a:rPr lang="ro-RO" sz="7200" dirty="0">
                <a:latin typeface="+mj-lt"/>
              </a:rPr>
              <a:t>între infern și paradis</a:t>
            </a:r>
            <a:endParaRPr lang="en-US" sz="7200" dirty="0">
              <a:latin typeface="+mj-lt"/>
            </a:endParaRPr>
          </a:p>
          <a:p>
            <a:pPr marL="0" indent="0">
              <a:buNone/>
            </a:pPr>
            <a:endParaRPr lang="en-US" sz="72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609" y="2092180"/>
            <a:ext cx="1913860" cy="3177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91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609" y="233916"/>
            <a:ext cx="9735879" cy="1573620"/>
          </a:xfrm>
        </p:spPr>
        <p:txBody>
          <a:bodyPr lIns="0" tIns="0" rIns="0" bIns="0" anchor="t">
            <a:noAutofit/>
          </a:bodyPr>
          <a:lstStyle/>
          <a:p>
            <a:r>
              <a:rPr lang="ro-RO" sz="2800" dirty="0">
                <a:solidFill>
                  <a:srgbClr val="006A8F"/>
                </a:solidFill>
              </a:rPr>
              <a:t>Scurtă pledoarie pentru Datoria fiecăruia </a:t>
            </a:r>
            <a:br>
              <a:rPr lang="ro-RO" sz="2800" dirty="0">
                <a:solidFill>
                  <a:srgbClr val="006A8F"/>
                </a:solidFill>
              </a:rPr>
            </a:br>
            <a:r>
              <a:rPr lang="ro-RO" sz="2800" dirty="0">
                <a:solidFill>
                  <a:srgbClr val="006A8F"/>
                </a:solidFill>
              </a:rPr>
              <a:t>către Limba Română.</a:t>
            </a:r>
            <a:br>
              <a:rPr lang="en-US" sz="2800" dirty="0">
                <a:solidFill>
                  <a:srgbClr val="006A8F"/>
                </a:solidFill>
              </a:rPr>
            </a:br>
            <a:endParaRPr lang="en-US" sz="2800" dirty="0">
              <a:solidFill>
                <a:srgbClr val="006A8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5126" y="2092180"/>
            <a:ext cx="9843975" cy="3925848"/>
          </a:xfrm>
        </p:spPr>
        <p:txBody>
          <a:bodyPr lIns="0" tIns="0" rIns="0" bIns="0">
            <a:noAutofit/>
          </a:bodyPr>
          <a:lstStyle/>
          <a:p>
            <a:pPr marL="0" indent="0">
              <a:spcBef>
                <a:spcPts val="2000"/>
              </a:spcBef>
              <a:buNone/>
            </a:pPr>
            <a:r>
              <a:rPr lang="ro-RO" sz="6000" dirty="0">
                <a:latin typeface="+mj-lt"/>
              </a:rPr>
              <a:t>Dacă iubești </a:t>
            </a:r>
          </a:p>
          <a:p>
            <a:pPr marL="0" indent="0">
              <a:spcBef>
                <a:spcPts val="4000"/>
              </a:spcBef>
              <a:buNone/>
            </a:pPr>
            <a:r>
              <a:rPr lang="ro-RO" sz="7200" dirty="0">
                <a:latin typeface="+mj-lt"/>
              </a:rPr>
              <a:t>limba română</a:t>
            </a:r>
            <a:r>
              <a:rPr lang="en-US" sz="7200" dirty="0">
                <a:latin typeface="+mj-lt"/>
              </a:rPr>
              <a:t>...</a:t>
            </a:r>
            <a:r>
              <a:rPr lang="ro-RO" sz="7200" dirty="0">
                <a:latin typeface="+mj-lt"/>
              </a:rPr>
              <a:t> </a:t>
            </a:r>
          </a:p>
          <a:p>
            <a:pPr marL="0" indent="0">
              <a:buNone/>
            </a:pPr>
            <a:endParaRPr lang="en-US" sz="7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83468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609" y="233916"/>
            <a:ext cx="11519492" cy="1573620"/>
          </a:xfrm>
        </p:spPr>
        <p:txBody>
          <a:bodyPr lIns="0" tIns="0" rIns="0" bIns="0" anchor="t">
            <a:noAutofit/>
          </a:bodyPr>
          <a:lstStyle/>
          <a:p>
            <a:r>
              <a:rPr lang="ro-RO" sz="2800" dirty="0">
                <a:solidFill>
                  <a:srgbClr val="006A8F"/>
                </a:solidFill>
              </a:rPr>
              <a:t>Scurtă pledoarie pentru un internet românesc </a:t>
            </a:r>
            <a:br>
              <a:rPr lang="ro-RO" sz="2800" dirty="0">
                <a:solidFill>
                  <a:srgbClr val="006A8F"/>
                </a:solidFill>
              </a:rPr>
            </a:br>
            <a:r>
              <a:rPr lang="ro-RO" sz="2800" dirty="0">
                <a:solidFill>
                  <a:srgbClr val="006A8F"/>
                </a:solidFill>
              </a:rPr>
              <a:t>într-o Limbă Română corectă.</a:t>
            </a:r>
            <a:br>
              <a:rPr lang="en-US" sz="2800" dirty="0">
                <a:solidFill>
                  <a:srgbClr val="006A8F"/>
                </a:solidFill>
              </a:rPr>
            </a:br>
            <a:endParaRPr lang="en-US" sz="2800" dirty="0">
              <a:solidFill>
                <a:srgbClr val="006A8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5126" y="2092180"/>
            <a:ext cx="9843975" cy="3925848"/>
          </a:xfrm>
        </p:spPr>
        <p:txBody>
          <a:bodyPr lIns="0" tIns="0" rIns="0" bIns="0">
            <a:noAutofit/>
          </a:bodyPr>
          <a:lstStyle/>
          <a:p>
            <a:pPr marL="0" indent="0">
              <a:spcBef>
                <a:spcPts val="2000"/>
              </a:spcBef>
              <a:buNone/>
            </a:pPr>
            <a:r>
              <a:rPr lang="ro-RO" sz="6000" dirty="0">
                <a:latin typeface="+mj-lt"/>
              </a:rPr>
              <a:t>Și dacă iubești </a:t>
            </a:r>
          </a:p>
          <a:p>
            <a:pPr marL="0" indent="0">
              <a:spcBef>
                <a:spcPts val="4000"/>
              </a:spcBef>
              <a:buNone/>
            </a:pPr>
            <a:r>
              <a:rPr lang="ro-RO" sz="7200" dirty="0">
                <a:latin typeface="+mj-lt"/>
              </a:rPr>
              <a:t>WordPress-ul</a:t>
            </a:r>
            <a:r>
              <a:rPr lang="en-US" sz="7200" dirty="0">
                <a:latin typeface="+mj-lt"/>
              </a:rPr>
              <a:t>...</a:t>
            </a:r>
            <a:r>
              <a:rPr lang="ro-RO" sz="7200" dirty="0">
                <a:latin typeface="+mj-lt"/>
              </a:rPr>
              <a:t> </a:t>
            </a:r>
          </a:p>
          <a:p>
            <a:pPr marL="0" indent="0">
              <a:buNone/>
            </a:pPr>
            <a:endParaRPr lang="en-US" sz="7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0135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609" y="233916"/>
            <a:ext cx="11519492" cy="1573620"/>
          </a:xfrm>
        </p:spPr>
        <p:txBody>
          <a:bodyPr lIns="0" tIns="0" rIns="0" bIns="0" anchor="t">
            <a:noAutofit/>
          </a:bodyPr>
          <a:lstStyle/>
          <a:p>
            <a:r>
              <a:rPr lang="ro-RO" sz="2800" dirty="0">
                <a:solidFill>
                  <a:srgbClr val="006A8F"/>
                </a:solidFill>
              </a:rPr>
              <a:t>Scurtă pledoarie pentru voluntariat </a:t>
            </a:r>
            <a:br>
              <a:rPr lang="ro-RO" sz="2800" dirty="0">
                <a:solidFill>
                  <a:srgbClr val="006A8F"/>
                </a:solidFill>
              </a:rPr>
            </a:br>
            <a:r>
              <a:rPr lang="ro-RO" sz="2800" dirty="0">
                <a:solidFill>
                  <a:srgbClr val="006A8F"/>
                </a:solidFill>
              </a:rPr>
              <a:t>în numele Limbii Române și al WordPress.</a:t>
            </a:r>
            <a:endParaRPr lang="en-US" sz="2800" dirty="0">
              <a:solidFill>
                <a:srgbClr val="006A8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610" y="2092180"/>
            <a:ext cx="11932390" cy="2532983"/>
          </a:xfrm>
        </p:spPr>
        <p:txBody>
          <a:bodyPr lIns="0" tIns="0" rIns="0" bIns="0">
            <a:noAutofit/>
          </a:bodyPr>
          <a:lstStyle/>
          <a:p>
            <a:pPr marL="0" indent="0">
              <a:spcBef>
                <a:spcPts val="2000"/>
              </a:spcBef>
              <a:buNone/>
            </a:pPr>
            <a:r>
              <a:rPr lang="ro-RO" sz="5400" dirty="0">
                <a:latin typeface="+mj-lt"/>
              </a:rPr>
              <a:t>Poți veni alături de noi pe:</a:t>
            </a:r>
          </a:p>
          <a:p>
            <a:pPr marL="0" indent="0">
              <a:spcBef>
                <a:spcPts val="4000"/>
              </a:spcBef>
              <a:buNone/>
            </a:pPr>
            <a:r>
              <a:rPr lang="ro-RO" sz="6600" dirty="0">
                <a:latin typeface="+mj-lt"/>
                <a:hlinkClick r:id="rId3"/>
              </a:rPr>
              <a:t>http://ro.wordpress.org/localizare</a:t>
            </a:r>
            <a:endParaRPr lang="ro-RO" sz="6600" dirty="0">
              <a:latin typeface="+mj-lt"/>
            </a:endParaRPr>
          </a:p>
          <a:p>
            <a:pPr marL="0" indent="0">
              <a:spcBef>
                <a:spcPts val="4000"/>
              </a:spcBef>
              <a:buNone/>
            </a:pPr>
            <a:endParaRPr lang="ro-RO" sz="6000" dirty="0">
              <a:latin typeface="+mj-lt"/>
            </a:endParaRPr>
          </a:p>
          <a:p>
            <a:pPr marL="0" indent="0">
              <a:buNone/>
            </a:pPr>
            <a:endParaRPr lang="en-US" sz="66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5156791"/>
            <a:ext cx="2743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dirty="0"/>
              <a:t>Cine suntem...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200400" y="5156791"/>
            <a:ext cx="22753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dirty="0"/>
              <a:t>În ce scop...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518299" y="5156791"/>
            <a:ext cx="2402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dirty="0"/>
              <a:t>Cum facem...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8080746" y="5156791"/>
            <a:ext cx="1095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dirty="0"/>
              <a:t>GHID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9175898" y="5156791"/>
            <a:ext cx="3827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+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558669" y="5156791"/>
            <a:ext cx="17650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GLOSAR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5847891"/>
            <a:ext cx="106963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Unde</a:t>
            </a:r>
            <a:r>
              <a:rPr lang="ro-RO" sz="3200" dirty="0"/>
              <a:t> ne mai găsiți: </a:t>
            </a:r>
            <a:r>
              <a:rPr lang="ro-RO" sz="3200" dirty="0">
                <a:hlinkClick r:id="rId4"/>
              </a:rPr>
              <a:t>https://wpromania.slack.com/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47784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610" y="233916"/>
            <a:ext cx="11519491" cy="1573620"/>
          </a:xfrm>
        </p:spPr>
        <p:txBody>
          <a:bodyPr lIns="0" tIns="0" rIns="0" bIns="0" anchor="t">
            <a:noAutofit/>
          </a:bodyPr>
          <a:lstStyle/>
          <a:p>
            <a:r>
              <a:rPr lang="ro-RO" sz="2800" dirty="0">
                <a:solidFill>
                  <a:srgbClr val="006A8F"/>
                </a:solidFill>
              </a:rPr>
              <a:t>Scurtă pledoarie pentru Dialog real </a:t>
            </a:r>
            <a:br>
              <a:rPr lang="ro-RO" sz="2800" dirty="0">
                <a:solidFill>
                  <a:srgbClr val="006A8F"/>
                </a:solidFill>
              </a:rPr>
            </a:br>
            <a:r>
              <a:rPr lang="ro-RO" sz="2800" dirty="0">
                <a:solidFill>
                  <a:srgbClr val="006A8F"/>
                </a:solidFill>
              </a:rPr>
              <a:t>în numele Limbii Române.</a:t>
            </a:r>
            <a:endParaRPr lang="en-US" sz="2800" dirty="0">
              <a:solidFill>
                <a:srgbClr val="006A8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610" y="2092180"/>
            <a:ext cx="11932390" cy="3925848"/>
          </a:xfrm>
        </p:spPr>
        <p:txBody>
          <a:bodyPr lIns="0" tIns="0" rIns="0" bIns="0">
            <a:noAutofit/>
          </a:bodyPr>
          <a:lstStyle/>
          <a:p>
            <a:pPr marL="0" indent="0">
              <a:spcBef>
                <a:spcPts val="2000"/>
              </a:spcBef>
              <a:buNone/>
            </a:pPr>
            <a:r>
              <a:rPr lang="ro-RO" sz="5400" dirty="0">
                <a:latin typeface="+mj-lt"/>
              </a:rPr>
              <a:t>Să știi să asculți și să argumentezi:</a:t>
            </a:r>
          </a:p>
          <a:p>
            <a:pPr marL="0" indent="0">
              <a:spcBef>
                <a:spcPts val="4000"/>
              </a:spcBef>
              <a:buNone/>
            </a:pPr>
            <a:r>
              <a:rPr lang="ro-RO" sz="6600" dirty="0">
                <a:latin typeface="+mj-lt"/>
              </a:rPr>
              <a:t>pentru o Limbă Română mai bună!</a:t>
            </a:r>
          </a:p>
          <a:p>
            <a:pPr marL="0" indent="0">
              <a:buNone/>
            </a:pPr>
            <a:endParaRPr lang="en-US" sz="6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99291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609" y="233916"/>
            <a:ext cx="11519492" cy="839972"/>
          </a:xfrm>
        </p:spPr>
        <p:txBody>
          <a:bodyPr lIns="0" tIns="0" rIns="0" bIns="0" anchor="t">
            <a:noAutofit/>
          </a:bodyPr>
          <a:lstStyle/>
          <a:p>
            <a:r>
              <a:rPr lang="ro-RO" sz="2800" dirty="0">
                <a:solidFill>
                  <a:srgbClr val="006A8F"/>
                </a:solidFill>
              </a:rPr>
              <a:t>Scurtă pledoarie pentru Reguli la localizarea WordPress </a:t>
            </a:r>
            <a:br>
              <a:rPr lang="ro-RO" sz="2800" dirty="0">
                <a:solidFill>
                  <a:srgbClr val="006A8F"/>
                </a:solidFill>
              </a:rPr>
            </a:br>
            <a:r>
              <a:rPr lang="ro-RO" sz="2800" dirty="0">
                <a:solidFill>
                  <a:srgbClr val="006A8F"/>
                </a:solidFill>
              </a:rPr>
              <a:t>în Limba Română.</a:t>
            </a:r>
            <a:endParaRPr lang="en-US" sz="2800" dirty="0">
              <a:solidFill>
                <a:srgbClr val="006A8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701209"/>
            <a:ext cx="10515600" cy="1222744"/>
          </a:xfrm>
        </p:spPr>
        <p:txBody>
          <a:bodyPr>
            <a:normAutofit/>
          </a:bodyPr>
          <a:lstStyle/>
          <a:p>
            <a:pPr marL="0" indent="0">
              <a:spcBef>
                <a:spcPts val="2000"/>
              </a:spcBef>
              <a:buNone/>
            </a:pPr>
            <a:r>
              <a:rPr lang="ro-RO" sz="5400" dirty="0"/>
              <a:t>Dintre reguli (de stil):</a:t>
            </a:r>
            <a:endParaRPr lang="ro-RO" sz="6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01305" y="2867802"/>
            <a:ext cx="11353800" cy="26581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ro-RO" sz="3200" dirty="0"/>
              <a:t>Păstrați traducerea </a:t>
            </a:r>
            <a:r>
              <a:rPr lang="ro-RO" sz="3200" b="1" dirty="0"/>
              <a:t>cât mai apropiată</a:t>
            </a:r>
            <a:r>
              <a:rPr lang="ro-RO" sz="3200" dirty="0"/>
              <a:t> de textul original.</a:t>
            </a:r>
            <a:endParaRPr lang="en-US" sz="3200" dirty="0"/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ro-RO" sz="3200" dirty="0"/>
              <a:t>Respectați pe cât posibil </a:t>
            </a:r>
            <a:r>
              <a:rPr lang="ro-RO" sz="3200" b="1" dirty="0"/>
              <a:t>atât forma cât și construcția</a:t>
            </a:r>
            <a:r>
              <a:rPr lang="ro-RO" sz="3200" dirty="0"/>
              <a:t> frazelor.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ro-RO" sz="3200" dirty="0"/>
              <a:t>Respectați </a:t>
            </a:r>
            <a:r>
              <a:rPr lang="ro-RO" sz="3200" b="1" dirty="0"/>
              <a:t>tonul, colocvialitatea</a:t>
            </a:r>
            <a:r>
              <a:rPr lang="ro-RO" sz="3200" dirty="0"/>
              <a:t> – un stil cât mai informal...</a:t>
            </a:r>
          </a:p>
          <a:p>
            <a:pPr marL="0" indent="0">
              <a:buNone/>
            </a:pPr>
            <a:endParaRPr lang="en-US" sz="66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6600" dirty="0">
              <a:latin typeface="+mj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12010" y="2233948"/>
            <a:ext cx="11932390" cy="392584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6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74055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609" y="233916"/>
            <a:ext cx="11519492" cy="1573620"/>
          </a:xfrm>
        </p:spPr>
        <p:txBody>
          <a:bodyPr lIns="0" tIns="0" rIns="0" bIns="0" anchor="t">
            <a:noAutofit/>
          </a:bodyPr>
          <a:lstStyle/>
          <a:p>
            <a:r>
              <a:rPr lang="ro-RO" sz="2800" dirty="0">
                <a:solidFill>
                  <a:srgbClr val="006A8F"/>
                </a:solidFill>
              </a:rPr>
              <a:t>Scurtă pledoarie pentru Glosarul de localizare WordPress </a:t>
            </a:r>
            <a:br>
              <a:rPr lang="ro-RO" sz="2800" dirty="0">
                <a:solidFill>
                  <a:srgbClr val="006A8F"/>
                </a:solidFill>
              </a:rPr>
            </a:br>
            <a:r>
              <a:rPr lang="ro-RO" sz="2800" dirty="0">
                <a:solidFill>
                  <a:srgbClr val="006A8F"/>
                </a:solidFill>
              </a:rPr>
              <a:t>în Limba Română.</a:t>
            </a:r>
            <a:endParaRPr lang="en-US" sz="2800" dirty="0">
              <a:solidFill>
                <a:srgbClr val="006A8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074" y="1488558"/>
            <a:ext cx="11383926" cy="4529470"/>
          </a:xfrm>
        </p:spPr>
        <p:txBody>
          <a:bodyPr lIns="0" tIns="0" rIns="0" bIns="0">
            <a:noAutofit/>
          </a:bodyPr>
          <a:lstStyle/>
          <a:p>
            <a:pPr marL="0" indent="0">
              <a:spcBef>
                <a:spcPts val="2000"/>
              </a:spcBef>
              <a:buNone/>
            </a:pPr>
            <a:r>
              <a:rPr lang="ro-RO" sz="4800" dirty="0">
                <a:latin typeface="+mj-lt"/>
              </a:rPr>
              <a:t>Din glosar:</a:t>
            </a:r>
          </a:p>
          <a:p>
            <a:pPr marL="0" indent="0">
              <a:lnSpc>
                <a:spcPct val="150000"/>
              </a:lnSpc>
              <a:spcBef>
                <a:spcPts val="2000"/>
              </a:spcBef>
              <a:buNone/>
            </a:pPr>
            <a:r>
              <a:rPr lang="ro-RO" sz="4800" dirty="0">
                <a:latin typeface="+mj-lt"/>
              </a:rPr>
              <a:t>			  </a:t>
            </a:r>
            <a:r>
              <a:rPr lang="en-US" sz="4800" dirty="0">
                <a:latin typeface="+mj-lt"/>
              </a:rPr>
              <a:t> </a:t>
            </a:r>
            <a:r>
              <a:rPr lang="ro-RO" sz="3200" i="1" dirty="0">
                <a:latin typeface="+mj-lt"/>
              </a:rPr>
              <a:t>plugin</a:t>
            </a:r>
            <a:r>
              <a:rPr lang="ro-RO" sz="3200" dirty="0">
                <a:latin typeface="+mj-lt"/>
              </a:rPr>
              <a:t> =&gt; </a:t>
            </a:r>
          </a:p>
          <a:p>
            <a:pPr marL="0" indent="0">
              <a:lnSpc>
                <a:spcPct val="150000"/>
              </a:lnSpc>
              <a:spcBef>
                <a:spcPts val="2000"/>
              </a:spcBef>
              <a:buNone/>
            </a:pPr>
            <a:r>
              <a:rPr lang="ro-RO" sz="3200" dirty="0">
                <a:latin typeface="+mj-lt"/>
              </a:rPr>
              <a:t>			</a:t>
            </a:r>
            <a:r>
              <a:rPr lang="en-US" sz="3200" dirty="0">
                <a:latin typeface="+mj-lt"/>
              </a:rPr>
              <a:t> </a:t>
            </a:r>
            <a:r>
              <a:rPr lang="ro-RO" sz="3200" dirty="0">
                <a:latin typeface="+mj-lt"/>
              </a:rPr>
              <a:t>   </a:t>
            </a:r>
            <a:r>
              <a:rPr lang="ro-RO" sz="3200" i="1" dirty="0">
                <a:latin typeface="+mj-lt"/>
              </a:rPr>
              <a:t>widget</a:t>
            </a:r>
            <a:r>
              <a:rPr lang="ro-RO" sz="3200" dirty="0">
                <a:latin typeface="+mj-lt"/>
              </a:rPr>
              <a:t> =&gt; 	</a:t>
            </a:r>
            <a:endParaRPr lang="en-US" sz="3200" dirty="0">
              <a:latin typeface="+mj-lt"/>
            </a:endParaRPr>
          </a:p>
          <a:p>
            <a:pPr marL="0" indent="0">
              <a:lnSpc>
                <a:spcPct val="150000"/>
              </a:lnSpc>
              <a:spcBef>
                <a:spcPts val="2000"/>
              </a:spcBef>
              <a:buNone/>
            </a:pPr>
            <a:r>
              <a:rPr lang="en-US" sz="3200" i="1" dirty="0">
                <a:latin typeface="+mj-lt"/>
              </a:rPr>
              <a:t>  </a:t>
            </a:r>
            <a:r>
              <a:rPr lang="ro-RO" sz="3200" i="1" dirty="0">
                <a:latin typeface="+mj-lt"/>
              </a:rPr>
              <a:t>                   </a:t>
            </a:r>
            <a:r>
              <a:rPr lang="en-US" sz="3200" i="1" dirty="0">
                <a:latin typeface="+mj-lt"/>
              </a:rPr>
              <a:t>Are you sure...</a:t>
            </a:r>
            <a:r>
              <a:rPr lang="ro-RO" sz="3200" dirty="0">
                <a:latin typeface="+mj-lt"/>
              </a:rPr>
              <a:t> =&gt;</a:t>
            </a:r>
          </a:p>
          <a:p>
            <a:pPr marL="0" indent="0">
              <a:buNone/>
            </a:pPr>
            <a:endParaRPr lang="en-US" sz="66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30949" y="2769790"/>
            <a:ext cx="2137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dirty="0"/>
              <a:t>modul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730949" y="3809134"/>
            <a:ext cx="2137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dirty="0"/>
              <a:t>piesă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730949" y="4848478"/>
            <a:ext cx="2137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dirty="0"/>
              <a:t>Sigur... 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3700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1122363"/>
            <a:ext cx="12397563" cy="3502800"/>
          </a:xfrm>
        </p:spPr>
        <p:txBody>
          <a:bodyPr>
            <a:normAutofit/>
          </a:bodyPr>
          <a:lstStyle/>
          <a:p>
            <a:r>
              <a:rPr lang="ro-RO" i="1" dirty="0">
                <a:solidFill>
                  <a:srgbClr val="006A8F"/>
                </a:solidFill>
              </a:rPr>
              <a:t>Vă mulțumesc!</a:t>
            </a:r>
            <a:br>
              <a:rPr lang="ro-RO" i="1" dirty="0">
                <a:solidFill>
                  <a:srgbClr val="006A8F"/>
                </a:solidFill>
              </a:rPr>
            </a:br>
            <a:br>
              <a:rPr lang="ro-RO" dirty="0"/>
            </a:br>
            <a:r>
              <a:rPr lang="ro-RO" sz="4400" dirty="0"/>
              <a:t>Sper să ne vedem cât mai mulți și mâine la </a:t>
            </a:r>
            <a:br>
              <a:rPr lang="ro-RO" sz="4400" dirty="0"/>
            </a:br>
            <a:r>
              <a:rPr lang="ro-RO" sz="4400" dirty="0"/>
              <a:t>Ziua contributorilor – în Atelierul de localizare!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5497031"/>
            <a:ext cx="12192001" cy="781493"/>
          </a:xfrm>
        </p:spPr>
        <p:txBody>
          <a:bodyPr>
            <a:normAutofit fontScale="92500" lnSpcReduction="10000"/>
          </a:bodyPr>
          <a:lstStyle/>
          <a:p>
            <a:r>
              <a:rPr lang="ro-RO" dirty="0"/>
              <a:t>Adrian Pop, editor și GTE</a:t>
            </a:r>
          </a:p>
          <a:p>
            <a:r>
              <a:rPr lang="ro-RO" dirty="0">
                <a:solidFill>
                  <a:srgbClr val="006A8F"/>
                </a:solidFill>
              </a:rPr>
              <a:t>@adrianpop – http://ro.wordpress.org</a:t>
            </a:r>
            <a:endParaRPr lang="en-US" dirty="0">
              <a:solidFill>
                <a:srgbClr val="006A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467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</TotalTime>
  <Words>592</Words>
  <Application>Microsoft Office PowerPoint</Application>
  <PresentationFormat>Widescreen</PresentationFormat>
  <Paragraphs>136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Localizing is poetry  Localizarea este poezie</vt:lpstr>
      <vt:lpstr>Scurtă pledoarie pentru Limba Română. </vt:lpstr>
      <vt:lpstr>Scurtă pledoarie pentru Datoria fiecăruia  către Limba Română. </vt:lpstr>
      <vt:lpstr>Scurtă pledoarie pentru un internet românesc  într-o Limbă Română corectă. </vt:lpstr>
      <vt:lpstr>Scurtă pledoarie pentru voluntariat  în numele Limbii Române și al WordPress.</vt:lpstr>
      <vt:lpstr>Scurtă pledoarie pentru Dialog real  în numele Limbii Române.</vt:lpstr>
      <vt:lpstr>Scurtă pledoarie pentru Reguli la localizarea WordPress  în Limba Română.</vt:lpstr>
      <vt:lpstr>Scurtă pledoarie pentru Glosarul de localizare WordPress  în Limba Română.</vt:lpstr>
      <vt:lpstr>Vă mulțumesc!  Sper să ne vedem cât mai mulți și mâine la  Ziua contributorilor – în Atelierul de localizare!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 Pop</dc:creator>
  <cp:lastModifiedBy>Adrian Pop</cp:lastModifiedBy>
  <cp:revision>45</cp:revision>
  <dcterms:created xsi:type="dcterms:W3CDTF">2016-10-06T15:15:24Z</dcterms:created>
  <dcterms:modified xsi:type="dcterms:W3CDTF">2016-10-08T08:26:49Z</dcterms:modified>
</cp:coreProperties>
</file>